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Lst>
  <p:notesMasterIdLst>
    <p:notesMasterId r:id="rId10"/>
  </p:notesMasterIdLst>
  <p:sldIdLst>
    <p:sldId id="256" r:id="rId2"/>
    <p:sldId id="288" r:id="rId3"/>
    <p:sldId id="290" r:id="rId4"/>
    <p:sldId id="289" r:id="rId5"/>
    <p:sldId id="291" r:id="rId6"/>
    <p:sldId id="292" r:id="rId7"/>
    <p:sldId id="312" r:id="rId8"/>
    <p:sldId id="310"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269"/>
    <a:srgbClr val="6C3B5E"/>
    <a:srgbClr val="94B7BB"/>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66" d="100"/>
          <a:sy n="66" d="100"/>
        </p:scale>
        <p:origin x="-336" y="-18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656"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2"/>
                </a:solidFill>
                <a:latin typeface="+mn-lt"/>
                <a:ea typeface="+mn-ea"/>
                <a:cs typeface="+mn-cs"/>
              </a:defRPr>
            </a:pPr>
            <a:r>
              <a:rPr lang="en-US" sz="2800"/>
              <a:t>Member Type</a:t>
            </a:r>
          </a:p>
        </c:rich>
      </c:tx>
      <c:layout/>
      <c:overlay val="0"/>
      <c:spPr>
        <a:noFill/>
        <a:ln>
          <a:noFill/>
        </a:ln>
        <a:effectLst/>
      </c:sp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40DE-45AE-A964-8A672D17473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40DE-45AE-A964-8A672D17473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40DE-45AE-A964-8A672D17473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40DE-45AE-A964-8A672D17473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9-40DE-45AE-A964-8A672D17473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B-40DE-45AE-A964-8A672D17473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Public Pension</c:v>
                </c:pt>
                <c:pt idx="1">
                  <c:v>Private Pension</c:v>
                </c:pt>
                <c:pt idx="2">
                  <c:v>E&amp;F</c:v>
                </c:pt>
                <c:pt idx="3">
                  <c:v>Family Office</c:v>
                </c:pt>
                <c:pt idx="4">
                  <c:v>Insurance</c:v>
                </c:pt>
                <c:pt idx="5">
                  <c:v>Other</c:v>
                </c:pt>
              </c:strCache>
            </c:strRef>
          </c:cat>
          <c:val>
            <c:numRef>
              <c:f>Sheet1!$B$2:$B$7</c:f>
              <c:numCache>
                <c:formatCode>0%</c:formatCode>
                <c:ptCount val="6"/>
                <c:pt idx="0">
                  <c:v>0.27</c:v>
                </c:pt>
                <c:pt idx="1">
                  <c:v>0.13</c:v>
                </c:pt>
                <c:pt idx="2">
                  <c:v>0.15</c:v>
                </c:pt>
                <c:pt idx="3">
                  <c:v>0.15</c:v>
                </c:pt>
                <c:pt idx="4">
                  <c:v>0.1</c:v>
                </c:pt>
                <c:pt idx="5">
                  <c:v>0.2</c:v>
                </c:pt>
              </c:numCache>
            </c:numRef>
          </c:val>
          <c:extLst xmlns:c16r2="http://schemas.microsoft.com/office/drawing/2015/06/chart">
            <c:ext xmlns:c16="http://schemas.microsoft.com/office/drawing/2014/chart" uri="{C3380CC4-5D6E-409C-BE32-E72D297353CC}">
              <c16:uniqueId val="{0000000C-40DE-45AE-A964-8A672D17473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Member Location</a:t>
            </a:r>
          </a:p>
        </c:rich>
      </c:tx>
      <c:layout/>
      <c:overlay val="0"/>
      <c:spPr>
        <a:noFill/>
        <a:ln>
          <a:noFill/>
        </a:ln>
        <a:effectLst/>
      </c:spPr>
    </c:title>
    <c:autoTitleDeleted val="0"/>
    <c:plotArea>
      <c:layout>
        <c:manualLayout>
          <c:layoutTarget val="inner"/>
          <c:xMode val="edge"/>
          <c:yMode val="edge"/>
          <c:x val="0.29954361924725004"/>
          <c:y val="0.19341656717769257"/>
          <c:w val="0.4009125848260246"/>
          <c:h val="0.59723704906227693"/>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5B6-4696-9756-8310B16883F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5B6-4696-9756-8310B16883F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5B6-4696-9756-8310B16883F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5B6-4696-9756-8310B16883F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Sheet1!$A$10:$A$13</c:f>
              <c:strCache>
                <c:ptCount val="4"/>
                <c:pt idx="0">
                  <c:v>United States</c:v>
                </c:pt>
                <c:pt idx="1">
                  <c:v>Europe</c:v>
                </c:pt>
                <c:pt idx="2">
                  <c:v>Canada</c:v>
                </c:pt>
                <c:pt idx="3">
                  <c:v>Rest of World</c:v>
                </c:pt>
              </c:strCache>
            </c:strRef>
          </c:cat>
          <c:val>
            <c:numRef>
              <c:f>Sheet1!$B$10:$B$13</c:f>
              <c:numCache>
                <c:formatCode>0%</c:formatCode>
                <c:ptCount val="4"/>
                <c:pt idx="0">
                  <c:v>0.6</c:v>
                </c:pt>
                <c:pt idx="1">
                  <c:v>0.18</c:v>
                </c:pt>
                <c:pt idx="2">
                  <c:v>0.11</c:v>
                </c:pt>
                <c:pt idx="3">
                  <c:v>0.11</c:v>
                </c:pt>
              </c:numCache>
            </c:numRef>
          </c:val>
          <c:extLst xmlns:c16r2="http://schemas.microsoft.com/office/drawing/2015/06/chart">
            <c:ext xmlns:c16="http://schemas.microsoft.com/office/drawing/2014/chart" uri="{C3380CC4-5D6E-409C-BE32-E72D297353CC}">
              <c16:uniqueId val="{00000008-55B6-4696-9756-8310B16883F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C7597B-EE6E-4632-8597-DE1075FE5690}" type="datetimeFigureOut">
              <a:rPr lang="en-US" smtClean="0"/>
              <a:t>8/8/2019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6BE699-28D9-47B0-B97E-35D5A97EB639}" type="slidenum">
              <a:rPr lang="en-US" smtClean="0"/>
              <a:t>‹#›</a:t>
            </a:fld>
            <a:endParaRPr lang="en-US" dirty="0"/>
          </a:p>
        </p:txBody>
      </p:sp>
    </p:spTree>
    <p:extLst>
      <p:ext uri="{BB962C8B-B14F-4D97-AF65-F5344CB8AC3E}">
        <p14:creationId xmlns:p14="http://schemas.microsoft.com/office/powerpoint/2010/main" val="125857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It’s wonderful to see all of you here </a:t>
            </a:r>
            <a:r>
              <a:rPr lang="en-US" dirty="0" smtClean="0"/>
              <a:t>today. Many </a:t>
            </a:r>
            <a:r>
              <a:rPr lang="en-US" dirty="0"/>
              <a:t>thanks for taking time out of your busy schedules to join us.</a:t>
            </a:r>
          </a:p>
          <a:p>
            <a:endParaRPr lang="en-US" dirty="0"/>
          </a:p>
          <a:p>
            <a:r>
              <a:rPr lang="en-US" dirty="0" smtClean="0"/>
              <a:t>Emily </a:t>
            </a:r>
            <a:r>
              <a:rPr lang="en-US" dirty="0"/>
              <a:t>Mendell and I’m a Managing Director at ILPA overseeing Membership, Events and Communications </a:t>
            </a:r>
            <a:r>
              <a:rPr lang="en-US" dirty="0" smtClean="0"/>
              <a:t>assuming this role in August of last year</a:t>
            </a:r>
          </a:p>
          <a:p>
            <a:endParaRPr lang="en-US" dirty="0"/>
          </a:p>
          <a:p>
            <a:r>
              <a:rPr lang="en-US" dirty="0" smtClean="0"/>
              <a:t>It’s </a:t>
            </a:r>
            <a:r>
              <a:rPr lang="en-US" dirty="0"/>
              <a:t>been an incredibly rewarding experience thus far; due in no small part to having the chance to spend a significant amount of time with our Members.</a:t>
            </a:r>
          </a:p>
          <a:p>
            <a:endParaRPr lang="en-US" dirty="0"/>
          </a:p>
          <a:p>
            <a:r>
              <a:rPr lang="en-US" dirty="0"/>
              <a:t>And it’s an exciting time for the organization. We’ve continued to grow along multiple dimensions and there have never been more ways for us to have an impact. So, before handing things over to our speakers this morning, I’d like to providing a brief overview of what we’re focused on currently and why.</a:t>
            </a:r>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1</a:t>
            </a:fld>
            <a:endParaRPr lang="en-US" dirty="0"/>
          </a:p>
        </p:txBody>
      </p:sp>
    </p:spTree>
    <p:extLst>
      <p:ext uri="{BB962C8B-B14F-4D97-AF65-F5344CB8AC3E}">
        <p14:creationId xmlns:p14="http://schemas.microsoft.com/office/powerpoint/2010/main" val="327930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200551"/>
          </a:xfrm>
        </p:spPr>
        <p:txBody>
          <a:bodyPr/>
          <a:lstStyle/>
          <a:p>
            <a:r>
              <a:rPr lang="en-US" dirty="0"/>
              <a:t>For those of you that have been ILPA Members for any length of time, our core activities will sound familiar – they have not changed. Our efforts can be summarized as falling into four categories:</a:t>
            </a:r>
          </a:p>
          <a:p>
            <a:endParaRPr lang="en-US" dirty="0"/>
          </a:p>
          <a:p>
            <a:r>
              <a:rPr lang="en-US" dirty="0"/>
              <a:t>1 </a:t>
            </a:r>
            <a:r>
              <a:rPr lang="en-US" dirty="0" smtClean="0"/>
              <a:t>–LP </a:t>
            </a:r>
            <a:r>
              <a:rPr lang="en-US" dirty="0"/>
              <a:t>Insights is central to all that we do. Connecting LPs from around the world to share experiences and learn from one another. This happens at our Global Events, Member Conferences and now virtually via ILPA Connect, our online community. </a:t>
            </a:r>
            <a:endParaRPr lang="en-US" dirty="0" smtClean="0"/>
          </a:p>
          <a:p>
            <a:endParaRPr lang="en-US" dirty="0"/>
          </a:p>
          <a:p>
            <a:r>
              <a:rPr lang="en-US" dirty="0"/>
              <a:t>2 – Standards &amp; Best Practices: Whether its our Principles, Reporting Templates, Due Diligence Questionnaire … or any number of other tools … we aim to equip our Members in such a way that they can execute their private equity programs more effectively and with even greater confidence. Ultimately, delivering superior results for their stakeholders.</a:t>
            </a:r>
          </a:p>
          <a:p>
            <a:endParaRPr lang="en-US" dirty="0"/>
          </a:p>
          <a:p>
            <a:r>
              <a:rPr lang="en-US" dirty="0"/>
              <a:t>3 – Advocacy: Our efforts here are squarely focused on maintaining appropriate investor protections, driving transparency and creating a more balanced relationship between GPs and LPs</a:t>
            </a:r>
            <a:r>
              <a:rPr lang="en-US" dirty="0" smtClean="0"/>
              <a:t>.</a:t>
            </a:r>
          </a:p>
          <a:p>
            <a:r>
              <a:rPr lang="en-US" dirty="0" smtClean="0"/>
              <a:t> </a:t>
            </a:r>
            <a:endParaRPr lang="en-US" dirty="0"/>
          </a:p>
          <a:p>
            <a:r>
              <a:rPr lang="en-US" dirty="0"/>
              <a:t>4 – Education: And last but not least … and I’ll say more about this in a moment … we’re expanding our Education footprint, with the goal of reaching </a:t>
            </a:r>
            <a:r>
              <a:rPr lang="en-US" dirty="0" smtClean="0"/>
              <a:t>even </a:t>
            </a:r>
            <a:r>
              <a:rPr lang="en-US" dirty="0"/>
              <a:t>more Members and delivering content that has a meaningful and measurable impact on their professional development.</a:t>
            </a:r>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2</a:t>
            </a:fld>
            <a:endParaRPr lang="en-US" dirty="0"/>
          </a:p>
        </p:txBody>
      </p:sp>
    </p:spTree>
    <p:extLst>
      <p:ext uri="{BB962C8B-B14F-4D97-AF65-F5344CB8AC3E}">
        <p14:creationId xmlns:p14="http://schemas.microsoft.com/office/powerpoint/2010/main" val="352565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the What. What we deliver. What you experience at one of our Global Events or in the classroom. And that’s important, of course. </a:t>
            </a:r>
            <a:endParaRPr lang="en-US" dirty="0" smtClean="0"/>
          </a:p>
          <a:p>
            <a:endParaRPr lang="en-US" dirty="0"/>
          </a:p>
          <a:p>
            <a:r>
              <a:rPr lang="en-US" dirty="0" smtClean="0"/>
              <a:t>But </a:t>
            </a:r>
            <a:r>
              <a:rPr lang="en-US" dirty="0"/>
              <a:t>as an organization, we’ve spent a fair amount of time this year talking about the Why. And at it’s core, the Why for all of us is empowering our Members and making a lasting, positive contribution to the Private Equity industry.</a:t>
            </a:r>
          </a:p>
          <a:p>
            <a:endParaRPr lang="en-US" dirty="0"/>
          </a:p>
          <a:p>
            <a:r>
              <a:rPr lang="en-US" dirty="0"/>
              <a:t>We think about this on three levels: the individual; the organization; and the industry as a whole.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3</a:t>
            </a:fld>
            <a:endParaRPr lang="en-US" dirty="0"/>
          </a:p>
        </p:txBody>
      </p:sp>
    </p:spTree>
    <p:extLst>
      <p:ext uri="{BB962C8B-B14F-4D97-AF65-F5344CB8AC3E}">
        <p14:creationId xmlns:p14="http://schemas.microsoft.com/office/powerpoint/2010/main" val="139440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84757"/>
          </a:xfrm>
        </p:spPr>
        <p:txBody>
          <a:bodyPr/>
          <a:lstStyle/>
          <a:p>
            <a:r>
              <a:rPr lang="en-US" dirty="0"/>
              <a:t>Education and networking are at the heart of our efforts in serving the </a:t>
            </a:r>
            <a:r>
              <a:rPr lang="en-US" dirty="0" smtClean="0"/>
              <a:t>5000 </a:t>
            </a:r>
            <a:r>
              <a:rPr lang="en-US" dirty="0"/>
              <a:t>or so professionals in the ILPA community.</a:t>
            </a:r>
          </a:p>
          <a:p>
            <a:endParaRPr lang="en-US" dirty="0"/>
          </a:p>
          <a:p>
            <a:r>
              <a:rPr lang="en-US" dirty="0"/>
              <a:t>1 – Education: Today, our traditional Institute program takes place in Chicago, San Francisco and London and has reached nearly 1,000 people in our 10 year existence, with our Level I Introduction to Private Equity run in partnership with the Chicago Booth School of Business and our Level II courses that take our professionals through more advance coursework. </a:t>
            </a:r>
            <a:endParaRPr lang="en-US" dirty="0" smtClean="0"/>
          </a:p>
          <a:p>
            <a:endParaRPr lang="en-US" dirty="0"/>
          </a:p>
          <a:p>
            <a:r>
              <a:rPr lang="en-US" dirty="0" smtClean="0"/>
              <a:t>These classes </a:t>
            </a:r>
            <a:r>
              <a:rPr lang="en-US" dirty="0"/>
              <a:t>do sell out quickly. And that’s terrific. But there’s more for us to do. And so, this year, </a:t>
            </a:r>
            <a:r>
              <a:rPr lang="en-US" dirty="0" smtClean="0"/>
              <a:t>we’ve launched  </a:t>
            </a:r>
            <a:r>
              <a:rPr lang="en-US" dirty="0"/>
              <a:t>Local and Onsite editions of the program. These are classes organized on-site, in the cities in which our Members are located. Whether it’s a single institution interested in a class for 15-25 of their own people, or a group of 4-5 organizations in close proximity to one another that want to come together in the classroom, we’re now in a position to meet that </a:t>
            </a:r>
            <a:r>
              <a:rPr lang="en-US" dirty="0" smtClean="0"/>
              <a:t>need. We will be in Ottawa in July for our Comprehensive Intro course and Legal Documents.</a:t>
            </a:r>
            <a:endParaRPr lang="en-US" dirty="0"/>
          </a:p>
          <a:p>
            <a:endParaRPr lang="en-US" dirty="0"/>
          </a:p>
          <a:p>
            <a:r>
              <a:rPr lang="en-US" dirty="0" smtClean="0"/>
              <a:t>Networking</a:t>
            </a:r>
            <a:r>
              <a:rPr lang="en-US" dirty="0"/>
              <a:t>: Helping Members connect with their peers has always been core the ILPA mission. And we’ve taken a big step forward this year with the launch of ILPA Connect. Members can now ask a question, share an insight and grow their personal networks right from their laptop or mobile phone. If you haven’t had the chance to log into ILPA Connect and see the conversations taking place already, I’d encourage you to do so. The platform has tremendous potential, but it’ll only be realized with your active participation.</a:t>
            </a:r>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4</a:t>
            </a:fld>
            <a:endParaRPr lang="en-US" dirty="0"/>
          </a:p>
        </p:txBody>
      </p:sp>
    </p:spTree>
    <p:extLst>
      <p:ext uri="{BB962C8B-B14F-4D97-AF65-F5344CB8AC3E}">
        <p14:creationId xmlns:p14="http://schemas.microsoft.com/office/powerpoint/2010/main" val="357086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organization level, efficiencies, intelligence and insights that can only be realized when LPs have access to consistent and high quality information underpin all that we do. At any point in time, there are a variety of efforts underway, but let me highlight </a:t>
            </a:r>
            <a:r>
              <a:rPr lang="en-US" dirty="0" smtClean="0"/>
              <a:t>a few. </a:t>
            </a:r>
            <a:r>
              <a:rPr lang="en-US" dirty="0"/>
              <a:t>And </a:t>
            </a:r>
            <a:r>
              <a:rPr lang="en-US" dirty="0" err="1"/>
              <a:t>Im</a:t>
            </a:r>
            <a:r>
              <a:rPr lang="en-US" dirty="0"/>
              <a:t> happy to discuss other efforts with you offline.</a:t>
            </a:r>
          </a:p>
          <a:p>
            <a:endParaRPr lang="en-US" dirty="0"/>
          </a:p>
          <a:p>
            <a:pPr lvl="0">
              <a:defRPr/>
            </a:pPr>
            <a:r>
              <a:rPr lang="en-US" dirty="0"/>
              <a:t>First, our Due Diligence Questionnaire </a:t>
            </a:r>
            <a:r>
              <a:rPr lang="en-US" dirty="0" smtClean="0"/>
              <a:t>underwent a </a:t>
            </a:r>
            <a:r>
              <a:rPr lang="en-US" dirty="0"/>
              <a:t>refresh this year, </a:t>
            </a:r>
            <a:r>
              <a:rPr lang="en-US" dirty="0" smtClean="0"/>
              <a:t>related </a:t>
            </a:r>
            <a:r>
              <a:rPr lang="en-US" dirty="0"/>
              <a:t>to Diversity &amp; Inclusion. As I’ll touch on again in a moment, D&amp;I is an area our Members have asked us to get more involved in; to help drive the conversation forward. </a:t>
            </a:r>
            <a:endParaRPr lang="en-US" dirty="0" smtClean="0"/>
          </a:p>
          <a:p>
            <a:pPr lvl="0">
              <a:defRPr/>
            </a:pPr>
            <a:endParaRPr lang="en-US" dirty="0"/>
          </a:p>
          <a:p>
            <a:pPr lvl="0">
              <a:defRPr/>
            </a:pPr>
            <a:r>
              <a:rPr lang="en-US" dirty="0" smtClean="0"/>
              <a:t>Model LPA should be out in the second half of this year</a:t>
            </a:r>
          </a:p>
          <a:p>
            <a:pPr lvl="0">
              <a:defRPr/>
            </a:pPr>
            <a:endParaRPr lang="en-US" dirty="0"/>
          </a:p>
          <a:p>
            <a:r>
              <a:rPr lang="en-US" dirty="0" smtClean="0"/>
              <a:t>We also issued a Portfolio </a:t>
            </a:r>
            <a:r>
              <a:rPr lang="en-US" dirty="0"/>
              <a:t>Metrics </a:t>
            </a:r>
            <a:r>
              <a:rPr lang="en-US" dirty="0" smtClean="0"/>
              <a:t>Template as well as Guidance for GPs and LP on how to address GP-led Secondary opportunities.</a:t>
            </a:r>
          </a:p>
          <a:p>
            <a:endParaRPr lang="en-US" dirty="0"/>
          </a:p>
          <a:p>
            <a:r>
              <a:rPr lang="en-US" dirty="0" smtClean="0"/>
              <a:t>Everything is done in conjunction with our members and PE industry at large. Please get involved.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5</a:t>
            </a:fld>
            <a:endParaRPr lang="en-US"/>
          </a:p>
        </p:txBody>
      </p:sp>
    </p:spTree>
    <p:extLst>
      <p:ext uri="{BB962C8B-B14F-4D97-AF65-F5344CB8AC3E}">
        <p14:creationId xmlns:p14="http://schemas.microsoft.com/office/powerpoint/2010/main" val="355552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For the industry as a whole, every day we’re seeking to level the playing field for LPs; always a complex task, but critical work. Just a few notes on this:</a:t>
            </a:r>
          </a:p>
          <a:p>
            <a:endParaRPr lang="en-US" dirty="0"/>
          </a:p>
          <a:p>
            <a:r>
              <a:rPr lang="en-US" dirty="0"/>
              <a:t>We’re releasing version 3.0 of our Principles later this year. These serve as the foundation for so much of our work, and, provide a north star for the industry. This rewrite will include updates on evergreen issues related to alignment, transparency and governance, of course, but also cover new areas such as GP restructurings and use of credit facilities. And we’ll need you engagement here. The objective is for these Principles to become shared expectations, and for those shared expectations to become the industry standard</a:t>
            </a:r>
            <a:r>
              <a:rPr lang="en-US" dirty="0" smtClean="0"/>
              <a:t>.</a:t>
            </a:r>
          </a:p>
          <a:p>
            <a:endParaRPr lang="en-US" dirty="0"/>
          </a:p>
          <a:p>
            <a:r>
              <a:rPr lang="en-US" dirty="0"/>
              <a:t>From a regulatory and legislative perspective over the past 12 months we’ve been active with policy makers in the US and elsewhere, and successfully defended important LP protections and GP oversight mechanisms including preserving SEC fund registration. We are also now engaging with the SEC on the importance of </a:t>
            </a:r>
            <a:r>
              <a:rPr lang="en-US" dirty="0" err="1"/>
              <a:t>fiduciariy</a:t>
            </a:r>
            <a:r>
              <a:rPr lang="en-US" dirty="0"/>
              <a:t> duties, and keeping them in tact in the LPA.</a:t>
            </a:r>
          </a:p>
          <a:p>
            <a:endParaRPr lang="en-US" dirty="0"/>
          </a:p>
          <a:p>
            <a:r>
              <a:rPr lang="en-US" dirty="0"/>
              <a:t>And as noted, we’re supporting our Members in addressing their Diversity &amp; Inclusion efforts. This is true not only in relation to their individual private equity programs and institutional values, but with a view towards the health and reputation of the entire private equity ecosystem.</a:t>
            </a:r>
          </a:p>
          <a:p>
            <a:endParaRPr lang="en-US" dirty="0"/>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6</a:t>
            </a:fld>
            <a:endParaRPr lang="en-US"/>
          </a:p>
        </p:txBody>
      </p:sp>
    </p:spTree>
    <p:extLst>
      <p:ext uri="{BB962C8B-B14F-4D97-AF65-F5344CB8AC3E}">
        <p14:creationId xmlns:p14="http://schemas.microsoft.com/office/powerpoint/2010/main" val="58801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at the outset, the ILPA membership base has never been stronger or more diverse. </a:t>
            </a:r>
            <a:r>
              <a:rPr lang="en-US" dirty="0" smtClean="0"/>
              <a:t>Surpassed 500 member orgs in more than 50 </a:t>
            </a:r>
            <a:r>
              <a:rPr lang="en-US" dirty="0"/>
              <a:t>countries. It’s also worth noting that we’re now serving more roles within an organization than ever before. Front office investment professionals remain our largest professional grouping, but we’re seeing increasing engagement from Legal &amp; Compliance teams and the Operations professional who contribute so much to the success of private equity investing.</a:t>
            </a:r>
          </a:p>
          <a:p>
            <a:endParaRPr lang="en-US" dirty="0"/>
          </a:p>
          <a:p>
            <a:r>
              <a:rPr lang="en-US" dirty="0"/>
              <a:t>Beyond 500 Members being an interesting milestone for the organization, what does it really mean? Well, it means we have an </a:t>
            </a:r>
            <a:r>
              <a:rPr lang="en-US" dirty="0" smtClean="0"/>
              <a:t>unparalleled </a:t>
            </a:r>
            <a:r>
              <a:rPr lang="en-US" dirty="0"/>
              <a:t>view into the issues impact LPs around the globe. And hopefully, if we’re living up to our commitment to Members, that puts us in a position to deliver even greater value; identifying the topics that matter, providing insights and tools, and driving a high-impact agenda. </a:t>
            </a:r>
          </a:p>
          <a:p>
            <a:endParaRPr lang="en-US" dirty="0"/>
          </a:p>
        </p:txBody>
      </p:sp>
      <p:sp>
        <p:nvSpPr>
          <p:cNvPr id="4" name="Slide Number Placeholder 3"/>
          <p:cNvSpPr>
            <a:spLocks noGrp="1"/>
          </p:cNvSpPr>
          <p:nvPr>
            <p:ph type="sldNum" sz="quarter" idx="10"/>
          </p:nvPr>
        </p:nvSpPr>
        <p:spPr/>
        <p:txBody>
          <a:bodyPr/>
          <a:lstStyle/>
          <a:p>
            <a:fld id="{8E6BE699-28D9-47B0-B97E-35D5A97EB639}" type="slidenum">
              <a:rPr lang="en-US" smtClean="0"/>
              <a:t>7</a:t>
            </a:fld>
            <a:endParaRPr lang="en-US" dirty="0"/>
          </a:p>
        </p:txBody>
      </p:sp>
    </p:spTree>
    <p:extLst>
      <p:ext uri="{BB962C8B-B14F-4D97-AF65-F5344CB8AC3E}">
        <p14:creationId xmlns:p14="http://schemas.microsoft.com/office/powerpoint/2010/main" val="42308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BE699-28D9-47B0-B97E-35D5A97EB639}" type="slidenum">
              <a:rPr lang="en-US" smtClean="0"/>
              <a:t>8</a:t>
            </a:fld>
            <a:endParaRPr lang="en-US" dirty="0"/>
          </a:p>
        </p:txBody>
      </p:sp>
    </p:spTree>
    <p:extLst>
      <p:ext uri="{BB962C8B-B14F-4D97-AF65-F5344CB8AC3E}">
        <p14:creationId xmlns:p14="http://schemas.microsoft.com/office/powerpoint/2010/main" val="38714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9F388-4538-40B0-A9FE-9932AF2CF45E}"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C2BA2-7C2D-438B-ABD1-CAFD0FA2240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F5393-E778-41E7-A4D4-2E1A84F1E077}"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264324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6FD42-278B-4D4E-B0A5-A9974261FA7C}"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318937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E8D21-849D-449A-8475-B406ED5E2F0E}"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12218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FD8F-60A8-4999-87D5-F3AB23E388E1}" type="datetime1">
              <a:rPr lang="en-US" smtClean="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3C2BA2-7C2D-438B-ABD1-CAFD0FA2240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52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EDEBF-C364-43E6-954E-3225BB07EC60}" type="datetime1">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152708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2C7D4E-BF09-4747-A262-B225BF0C3293}" type="datetime1">
              <a:rPr lang="en-US" smtClean="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6298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1166A-06ED-4FA3-89B1-3F72C268FBEC}" type="datetime1">
              <a:rPr lang="en-US" smtClean="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353535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81EAE2-3608-4CB5-930B-924DBD810599}" type="datetime1">
              <a:rPr lang="en-US" smtClean="0"/>
              <a:t>8/8/2019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216042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294819-CC05-433F-902F-610D2DE56CB2}" type="datetime1">
              <a:rPr lang="en-US" smtClean="0"/>
              <a:t>8/8/2019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3C2BA2-7C2D-438B-ABD1-CAFD0FA22405}" type="slidenum">
              <a:rPr lang="en-US" smtClean="0"/>
              <a:t>‹#›</a:t>
            </a:fld>
            <a:endParaRPr lang="en-US" dirty="0"/>
          </a:p>
        </p:txBody>
      </p:sp>
    </p:spTree>
    <p:extLst>
      <p:ext uri="{BB962C8B-B14F-4D97-AF65-F5344CB8AC3E}">
        <p14:creationId xmlns:p14="http://schemas.microsoft.com/office/powerpoint/2010/main" val="184378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E8461B-FAE8-44FB-BCD6-196CCB3F7528}" type="datetime1">
              <a:rPr lang="en-US" smtClean="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3C2BA2-7C2D-438B-ABD1-CAFD0FA22405}" type="slidenum">
              <a:rPr lang="en-US" smtClean="0"/>
              <a:t>‹#›</a:t>
            </a:fld>
            <a:endParaRPr lang="en-US" dirty="0"/>
          </a:p>
        </p:txBody>
      </p:sp>
    </p:spTree>
    <p:extLst>
      <p:ext uri="{BB962C8B-B14F-4D97-AF65-F5344CB8AC3E}">
        <p14:creationId xmlns:p14="http://schemas.microsoft.com/office/powerpoint/2010/main" val="331796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821B1F-F66A-4FFE-BA19-03E4D46013ED}" type="datetime1">
              <a:rPr lang="en-US" smtClean="0"/>
              <a:t>8/8/2019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3C2BA2-7C2D-438B-ABD1-CAFD0FA2240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7604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1D4AF-85BA-416B-BACE-EF31D7F46AD3}"/>
              </a:ext>
            </a:extLst>
          </p:cNvPr>
          <p:cNvSpPr>
            <a:spLocks noGrp="1"/>
          </p:cNvSpPr>
          <p:nvPr>
            <p:ph type="ctrTitle"/>
          </p:nvPr>
        </p:nvSpPr>
        <p:spPr>
          <a:xfrm>
            <a:off x="1234065" y="2482168"/>
            <a:ext cx="9816007" cy="1646302"/>
          </a:xfrm>
        </p:spPr>
        <p:txBody>
          <a:bodyPr>
            <a:normAutofit/>
          </a:bodyPr>
          <a:lstStyle/>
          <a:p>
            <a:pPr algn="ctr"/>
            <a:r>
              <a:rPr lang="en-US" sz="4400" dirty="0" smtClean="0">
                <a:solidFill>
                  <a:schemeClr val="tx1"/>
                </a:solidFill>
              </a:rPr>
              <a:t>The What and the Why</a:t>
            </a:r>
            <a:endParaRPr lang="en-US" sz="4400" dirty="0">
              <a:solidFill>
                <a:schemeClr val="tx1"/>
              </a:solidFill>
            </a:endParaRPr>
          </a:p>
        </p:txBody>
      </p:sp>
      <p:sp>
        <p:nvSpPr>
          <p:cNvPr id="3" name="Subtitle 2">
            <a:extLst>
              <a:ext uri="{FF2B5EF4-FFF2-40B4-BE49-F238E27FC236}">
                <a16:creationId xmlns:a16="http://schemas.microsoft.com/office/drawing/2014/main" xmlns="" id="{20FDCFE4-71E9-4C8F-B45A-CFE2BB43DDAC}"/>
              </a:ext>
            </a:extLst>
          </p:cNvPr>
          <p:cNvSpPr>
            <a:spLocks noGrp="1"/>
          </p:cNvSpPr>
          <p:nvPr>
            <p:ph type="subTitle" idx="1"/>
          </p:nvPr>
        </p:nvSpPr>
        <p:spPr>
          <a:xfrm>
            <a:off x="1234065" y="4666001"/>
            <a:ext cx="9816007" cy="1035049"/>
          </a:xfrm>
        </p:spPr>
        <p:txBody>
          <a:bodyPr>
            <a:noAutofit/>
          </a:bodyPr>
          <a:lstStyle/>
          <a:p>
            <a:pPr algn="ctr"/>
            <a:r>
              <a:rPr lang="en-US" smtClean="0">
                <a:solidFill>
                  <a:schemeClr val="tx1"/>
                </a:solidFill>
              </a:rPr>
              <a:t>June 11, </a:t>
            </a:r>
            <a:r>
              <a:rPr lang="en-US" dirty="0">
                <a:solidFill>
                  <a:schemeClr val="tx1"/>
                </a:solidFill>
              </a:rPr>
              <a:t>2019</a:t>
            </a:r>
          </a:p>
          <a:p>
            <a:pPr algn="ctr"/>
            <a:r>
              <a:rPr lang="en-US" dirty="0" smtClean="0">
                <a:solidFill>
                  <a:schemeClr val="tx1"/>
                </a:solidFill>
              </a:rPr>
              <a:t>Kingston, Jamaica</a:t>
            </a:r>
            <a:endParaRPr lang="en-US" dirty="0">
              <a:solidFill>
                <a:schemeClr val="tx1"/>
              </a:solidFill>
            </a:endParaRPr>
          </a:p>
        </p:txBody>
      </p:sp>
      <p:pic>
        <p:nvPicPr>
          <p:cNvPr id="6" name="Picture 5">
            <a:extLst>
              <a:ext uri="{FF2B5EF4-FFF2-40B4-BE49-F238E27FC236}">
                <a16:creationId xmlns:a16="http://schemas.microsoft.com/office/drawing/2014/main" xmlns="" id="{C9E34B56-E6A1-42FD-937D-2E6222D4F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860" y="458230"/>
            <a:ext cx="2572280" cy="2507569"/>
          </a:xfrm>
          <a:prstGeom prst="rect">
            <a:avLst/>
          </a:prstGeom>
        </p:spPr>
      </p:pic>
    </p:spTree>
    <p:extLst>
      <p:ext uri="{BB962C8B-B14F-4D97-AF65-F5344CB8AC3E}">
        <p14:creationId xmlns:p14="http://schemas.microsoft.com/office/powerpoint/2010/main" val="12162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287B354-ECDF-4F68-9404-9E6AF55A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04EEE3C1-EA95-4247-AB6B-608C83796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xmlns="" id="{C562E3DC-C9BF-4F5F-9845-25FF80564B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xmlns="" id="{3D67B7B4-ABB0-49C7-860C-50D0B8873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59655E30-B203-42D2-8200-B57B8FB0CC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E68F8CA-F644-4C3C-B2CC-6AE97B02D806}"/>
              </a:ext>
            </a:extLst>
          </p:cNvPr>
          <p:cNvSpPr>
            <a:spLocks noGrp="1"/>
          </p:cNvSpPr>
          <p:nvPr>
            <p:ph type="title" idx="4294967295"/>
          </p:nvPr>
        </p:nvSpPr>
        <p:spPr>
          <a:xfrm>
            <a:off x="584462" y="135055"/>
            <a:ext cx="6490755" cy="1666501"/>
          </a:xfrm>
        </p:spPr>
        <p:txBody>
          <a:bodyPr vert="horz" lIns="91440" tIns="45720" rIns="91440" bIns="45720" rtlCol="0" anchor="b">
            <a:normAutofit/>
          </a:bodyPr>
          <a:lstStyle/>
          <a:p>
            <a:r>
              <a:rPr lang="en-US" sz="6600" dirty="0">
                <a:solidFill>
                  <a:srgbClr val="FFFFFF"/>
                </a:solidFill>
              </a:rPr>
              <a:t>The WHAT</a:t>
            </a:r>
          </a:p>
        </p:txBody>
      </p:sp>
      <p:sp>
        <p:nvSpPr>
          <p:cNvPr id="13" name="Content Placeholder 2">
            <a:extLst>
              <a:ext uri="{FF2B5EF4-FFF2-40B4-BE49-F238E27FC236}">
                <a16:creationId xmlns:a16="http://schemas.microsoft.com/office/drawing/2014/main" xmlns="" id="{08FC5879-65C5-4CBF-950C-0886AC5C4E81}"/>
              </a:ext>
            </a:extLst>
          </p:cNvPr>
          <p:cNvSpPr txBox="1">
            <a:spLocks/>
          </p:cNvSpPr>
          <p:nvPr/>
        </p:nvSpPr>
        <p:spPr>
          <a:xfrm>
            <a:off x="1097279" y="2236304"/>
            <a:ext cx="5977938" cy="36526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r>
              <a:rPr lang="en-US" sz="2800" u="sng" dirty="0">
                <a:solidFill>
                  <a:srgbClr val="FFFFFF"/>
                </a:solidFill>
              </a:rPr>
              <a:t>Our Core Activities</a:t>
            </a:r>
            <a:endParaRPr lang="en-US" sz="24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LP Insights</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Standards &amp; Best Practices</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Advocacy</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Educational Programs</a:t>
            </a:r>
          </a:p>
        </p:txBody>
      </p:sp>
      <p:sp>
        <p:nvSpPr>
          <p:cNvPr id="29" name="Rectangle 28">
            <a:extLst>
              <a:ext uri="{FF2B5EF4-FFF2-40B4-BE49-F238E27FC236}">
                <a16:creationId xmlns:a16="http://schemas.microsoft.com/office/drawing/2014/main" xmlns="" id="{F3627338-DFDF-49A3-BA42-EBF0B4ED1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xmlns="" id="{ACE38606-29D6-4D73-9B80-6A633D29DF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470A97A5-2DA9-4FD1-9FE5-A5E5618B5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95" y="3564490"/>
            <a:ext cx="3273268" cy="3190922"/>
          </a:xfrm>
          <a:prstGeom prst="rect">
            <a:avLst/>
          </a:prstGeom>
        </p:spPr>
      </p:pic>
      <p:sp>
        <p:nvSpPr>
          <p:cNvPr id="3" name="Rectangle 2">
            <a:extLst>
              <a:ext uri="{FF2B5EF4-FFF2-40B4-BE49-F238E27FC236}">
                <a16:creationId xmlns:a16="http://schemas.microsoft.com/office/drawing/2014/main" xmlns="" id="{798B9424-A8BD-4BC4-A478-D902C5259AA4}"/>
              </a:ext>
            </a:extLst>
          </p:cNvPr>
          <p:cNvSpPr/>
          <p:nvPr/>
        </p:nvSpPr>
        <p:spPr>
          <a:xfrm>
            <a:off x="7611902" y="0"/>
            <a:ext cx="4580098" cy="3394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6" descr="https://images.unsplash.com/photo-1525119257764-35ca8b725677?ixlib=rb-0.3.5&amp;ixid=eyJhcHBfaWQiOjEyMDd9&amp;s=a132c6618e1a9e165795b0eed687570d&amp;w=1000&amp;q=80">
            <a:extLst>
              <a:ext uri="{FF2B5EF4-FFF2-40B4-BE49-F238E27FC236}">
                <a16:creationId xmlns:a16="http://schemas.microsoft.com/office/drawing/2014/main" xmlns="" id="{CB056C46-874D-4A1E-94DD-3E5CAA9D88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43" r="23547" b="-3"/>
          <a:stretch/>
        </p:blipFill>
        <p:spPr bwMode="auto">
          <a:xfrm>
            <a:off x="7615482" y="-1857"/>
            <a:ext cx="3310125" cy="339637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2" name="Picture 2" descr="https://images.unsplash.com/photo-1525423186417-45cade1b79c0?ixlib=rb-0.3.5&amp;ixid=eyJhcHBfaWQiOjEyMDd9&amp;s=8628e1280fa3a900ea39136026ef75d0&amp;w=1000&amp;q=80">
            <a:extLst>
              <a:ext uri="{FF2B5EF4-FFF2-40B4-BE49-F238E27FC236}">
                <a16:creationId xmlns:a16="http://schemas.microsoft.com/office/drawing/2014/main" xmlns="" id="{52DF67F3-8718-49B0-881C-DBE2CF4CAFD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41" r="2262" b="2"/>
          <a:stretch/>
        </p:blipFill>
        <p:spPr bwMode="auto">
          <a:xfrm>
            <a:off x="11043519" y="62487"/>
            <a:ext cx="1029027" cy="107501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3" name="Picture 8" descr="A close-up of the dome of Capitol Hill in Washington D.C.">
            <a:extLst>
              <a:ext uri="{FF2B5EF4-FFF2-40B4-BE49-F238E27FC236}">
                <a16:creationId xmlns:a16="http://schemas.microsoft.com/office/drawing/2014/main" xmlns="" id="{19410BAD-745F-4DB3-9300-77E34F51913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65" r="32452" b="6"/>
          <a:stretch/>
        </p:blipFill>
        <p:spPr bwMode="auto">
          <a:xfrm>
            <a:off x="11024828" y="1188790"/>
            <a:ext cx="1047718" cy="107501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4" name="Picture 4" descr="https://images.unsplash.com/photo-1517245386807-bb43f82c33c4?ixlib=rb-0.3.5&amp;s=676cd18c3b729b0a9e5e2713514cb07d&amp;w=1000&amp;q=80">
            <a:extLst>
              <a:ext uri="{FF2B5EF4-FFF2-40B4-BE49-F238E27FC236}">
                <a16:creationId xmlns:a16="http://schemas.microsoft.com/office/drawing/2014/main" xmlns="" id="{64E617D9-64E6-47DA-8DDB-553CEDFC058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026" r="23848" b="-1"/>
          <a:stretch/>
        </p:blipFill>
        <p:spPr bwMode="auto">
          <a:xfrm>
            <a:off x="11036440" y="2315093"/>
            <a:ext cx="1047718" cy="1075017"/>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6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287B354-ECDF-4F68-9404-9E6AF55A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04EEE3C1-EA95-4247-AB6B-608C83796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xmlns="" id="{C562E3DC-C9BF-4F5F-9845-25FF80564B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xmlns="" id="{3D67B7B4-ABB0-49C7-860C-50D0B8873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59655E30-B203-42D2-8200-B57B8FB0CC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E68F8CA-F644-4C3C-B2CC-6AE97B02D806}"/>
              </a:ext>
            </a:extLst>
          </p:cNvPr>
          <p:cNvSpPr>
            <a:spLocks noGrp="1"/>
          </p:cNvSpPr>
          <p:nvPr>
            <p:ph type="title" idx="4294967295"/>
          </p:nvPr>
        </p:nvSpPr>
        <p:spPr>
          <a:xfrm>
            <a:off x="584462" y="135055"/>
            <a:ext cx="6490755" cy="1666501"/>
          </a:xfrm>
        </p:spPr>
        <p:txBody>
          <a:bodyPr vert="horz" lIns="91440" tIns="45720" rIns="91440" bIns="45720" rtlCol="0" anchor="b">
            <a:normAutofit/>
          </a:bodyPr>
          <a:lstStyle/>
          <a:p>
            <a:r>
              <a:rPr lang="en-US" sz="6600" dirty="0">
                <a:solidFill>
                  <a:srgbClr val="FFFFFF"/>
                </a:solidFill>
              </a:rPr>
              <a:t>The WHY</a:t>
            </a:r>
          </a:p>
        </p:txBody>
      </p:sp>
      <p:sp>
        <p:nvSpPr>
          <p:cNvPr id="13" name="Content Placeholder 2">
            <a:extLst>
              <a:ext uri="{FF2B5EF4-FFF2-40B4-BE49-F238E27FC236}">
                <a16:creationId xmlns:a16="http://schemas.microsoft.com/office/drawing/2014/main" xmlns="" id="{08FC5879-65C5-4CBF-950C-0886AC5C4E81}"/>
              </a:ext>
            </a:extLst>
          </p:cNvPr>
          <p:cNvSpPr txBox="1">
            <a:spLocks/>
          </p:cNvSpPr>
          <p:nvPr/>
        </p:nvSpPr>
        <p:spPr>
          <a:xfrm>
            <a:off x="1097279" y="2236304"/>
            <a:ext cx="5977938" cy="36526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r>
              <a:rPr lang="en-US" sz="2800" u="sng" dirty="0">
                <a:solidFill>
                  <a:srgbClr val="FFFFFF"/>
                </a:solidFill>
              </a:rPr>
              <a:t>Deliver Lasting Impact</a:t>
            </a:r>
            <a:endParaRPr lang="en-US" sz="24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Individual Professional</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Member Organizations</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Private Equity Industry</a:t>
            </a:r>
          </a:p>
        </p:txBody>
      </p:sp>
      <p:sp>
        <p:nvSpPr>
          <p:cNvPr id="29" name="Rectangle 28">
            <a:extLst>
              <a:ext uri="{FF2B5EF4-FFF2-40B4-BE49-F238E27FC236}">
                <a16:creationId xmlns:a16="http://schemas.microsoft.com/office/drawing/2014/main" xmlns="" id="{F3627338-DFDF-49A3-BA42-EBF0B4ED1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xmlns="" id="{ACE38606-29D6-4D73-9B80-6A633D29DF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470A97A5-2DA9-4FD1-9FE5-A5E5618B5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95" y="3564490"/>
            <a:ext cx="3273268" cy="3190922"/>
          </a:xfrm>
          <a:prstGeom prst="rect">
            <a:avLst/>
          </a:prstGeom>
        </p:spPr>
      </p:pic>
      <p:pic>
        <p:nvPicPr>
          <p:cNvPr id="22" name="Picture 6" descr="A low-angle shot of a canopy of bamboo leaves">
            <a:extLst>
              <a:ext uri="{FF2B5EF4-FFF2-40B4-BE49-F238E27FC236}">
                <a16:creationId xmlns:a16="http://schemas.microsoft.com/office/drawing/2014/main" xmlns="" id="{08CDDDCF-EA25-4EA2-9ABE-14F09D89C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843" y="0"/>
            <a:ext cx="4568044" cy="339918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7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287B354-ECDF-4F68-9404-9E6AF55A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04EEE3C1-EA95-4247-AB6B-608C83796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xmlns="" id="{C562E3DC-C9BF-4F5F-9845-25FF80564B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xmlns="" id="{3D67B7B4-ABB0-49C7-860C-50D0B8873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59655E30-B203-42D2-8200-B57B8FB0CC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E68F8CA-F644-4C3C-B2CC-6AE97B02D806}"/>
              </a:ext>
            </a:extLst>
          </p:cNvPr>
          <p:cNvSpPr>
            <a:spLocks noGrp="1"/>
          </p:cNvSpPr>
          <p:nvPr>
            <p:ph type="title" idx="4294967295"/>
          </p:nvPr>
        </p:nvSpPr>
        <p:spPr>
          <a:xfrm>
            <a:off x="584462" y="135055"/>
            <a:ext cx="6490755" cy="1666501"/>
          </a:xfrm>
        </p:spPr>
        <p:txBody>
          <a:bodyPr vert="horz" lIns="91440" tIns="45720" rIns="91440" bIns="45720" rtlCol="0" anchor="b">
            <a:normAutofit/>
          </a:bodyPr>
          <a:lstStyle/>
          <a:p>
            <a:r>
              <a:rPr lang="en-US" sz="6600" dirty="0">
                <a:solidFill>
                  <a:srgbClr val="FFFFFF"/>
                </a:solidFill>
              </a:rPr>
              <a:t>The Individual</a:t>
            </a:r>
          </a:p>
        </p:txBody>
      </p:sp>
      <p:sp>
        <p:nvSpPr>
          <p:cNvPr id="13" name="Content Placeholder 2">
            <a:extLst>
              <a:ext uri="{FF2B5EF4-FFF2-40B4-BE49-F238E27FC236}">
                <a16:creationId xmlns:a16="http://schemas.microsoft.com/office/drawing/2014/main" xmlns="" id="{08FC5879-65C5-4CBF-950C-0886AC5C4E81}"/>
              </a:ext>
            </a:extLst>
          </p:cNvPr>
          <p:cNvSpPr txBox="1">
            <a:spLocks/>
          </p:cNvSpPr>
          <p:nvPr/>
        </p:nvSpPr>
        <p:spPr>
          <a:xfrm>
            <a:off x="1097279" y="2008775"/>
            <a:ext cx="5977938" cy="36526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r>
              <a:rPr lang="en-US" sz="2800" u="sng" dirty="0">
                <a:solidFill>
                  <a:srgbClr val="FFFFFF"/>
                </a:solidFill>
              </a:rPr>
              <a:t>Educational Programs</a:t>
            </a:r>
            <a:endParaRPr lang="en-US" sz="24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ILPA Institute</a:t>
            </a:r>
          </a:p>
          <a:p>
            <a:pPr marL="285750" indent="-285750">
              <a:lnSpc>
                <a:spcPct val="150000"/>
              </a:lnSpc>
              <a:spcBef>
                <a:spcPts val="0"/>
              </a:spcBef>
              <a:spcAft>
                <a:spcPts val="0"/>
              </a:spcAft>
              <a:buSzTx/>
              <a:buFont typeface="Calibri" panose="020F0502020204030204" pitchFamily="34" charset="0"/>
              <a:buChar char="•"/>
            </a:pPr>
            <a:r>
              <a:rPr lang="en-US" sz="2400" i="1" dirty="0">
                <a:solidFill>
                  <a:srgbClr val="FFFFFF"/>
                </a:solidFill>
              </a:rPr>
              <a:t>Onsite</a:t>
            </a:r>
            <a:r>
              <a:rPr lang="en-US" sz="2400" dirty="0">
                <a:solidFill>
                  <a:srgbClr val="FFFFFF"/>
                </a:solidFill>
              </a:rPr>
              <a:t> and </a:t>
            </a:r>
            <a:r>
              <a:rPr lang="en-US" sz="2400" i="1" dirty="0">
                <a:solidFill>
                  <a:srgbClr val="FFFFFF"/>
                </a:solidFill>
              </a:rPr>
              <a:t>Local </a:t>
            </a:r>
            <a:r>
              <a:rPr lang="en-US" sz="2400" dirty="0">
                <a:solidFill>
                  <a:srgbClr val="FFFFFF"/>
                </a:solidFill>
              </a:rPr>
              <a:t>Editions</a:t>
            </a:r>
          </a:p>
          <a:p>
            <a:pPr marL="0" indent="0">
              <a:lnSpc>
                <a:spcPct val="150000"/>
              </a:lnSpc>
              <a:buFont typeface="Calibri" panose="020F0502020204030204" pitchFamily="34" charset="0"/>
              <a:buNone/>
            </a:pPr>
            <a:r>
              <a:rPr lang="en-US" sz="2800" u="sng" dirty="0">
                <a:solidFill>
                  <a:srgbClr val="FFFFFF"/>
                </a:solidFill>
              </a:rPr>
              <a:t>Peer Network</a:t>
            </a:r>
            <a:endParaRPr lang="en-US" sz="24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Global Events</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ILPA Connect Platform</a:t>
            </a:r>
          </a:p>
        </p:txBody>
      </p:sp>
      <p:sp>
        <p:nvSpPr>
          <p:cNvPr id="29" name="Rectangle 28">
            <a:extLst>
              <a:ext uri="{FF2B5EF4-FFF2-40B4-BE49-F238E27FC236}">
                <a16:creationId xmlns:a16="http://schemas.microsoft.com/office/drawing/2014/main" xmlns="" id="{F3627338-DFDF-49A3-BA42-EBF0B4ED1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8" descr="https://images.unsplash.com/photo-1526979089352-cfad72acacfc?ixlib=rb-0.3.5&amp;ixid=eyJhcHBfaWQiOjEyMDd9&amp;s=12e820505e6d989b7f9e760cd55fb382&amp;w=1000&amp;q=80">
            <a:extLst>
              <a:ext uri="{FF2B5EF4-FFF2-40B4-BE49-F238E27FC236}">
                <a16:creationId xmlns:a16="http://schemas.microsoft.com/office/drawing/2014/main" xmlns="" id="{386AB59C-0429-4544-94C5-168636BC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1" r="1143" b="2"/>
          <a:stretch/>
        </p:blipFill>
        <p:spPr bwMode="auto">
          <a:xfrm>
            <a:off x="7611902" y="10"/>
            <a:ext cx="4578557" cy="3396985"/>
          </a:xfrm>
          <a:prstGeom prst="rect">
            <a:avLst/>
          </a:prstGeom>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xmlns="" id="{ACE38606-29D6-4D73-9B80-6A633D29DF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470A97A5-2DA9-4FD1-9FE5-A5E5618B5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695" y="3564490"/>
            <a:ext cx="3273268" cy="3190922"/>
          </a:xfrm>
          <a:prstGeom prst="rect">
            <a:avLst/>
          </a:prstGeom>
        </p:spPr>
      </p:pic>
    </p:spTree>
    <p:extLst>
      <p:ext uri="{BB962C8B-B14F-4D97-AF65-F5344CB8AC3E}">
        <p14:creationId xmlns:p14="http://schemas.microsoft.com/office/powerpoint/2010/main" val="345155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287B354-ECDF-4F68-9404-9E6AF55A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04EEE3C1-EA95-4247-AB6B-608C83796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xmlns="" id="{C562E3DC-C9BF-4F5F-9845-25FF80564B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xmlns="" id="{3D67B7B4-ABB0-49C7-860C-50D0B8873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59655E30-B203-42D2-8200-B57B8FB0CC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E68F8CA-F644-4C3C-B2CC-6AE97B02D806}"/>
              </a:ext>
            </a:extLst>
          </p:cNvPr>
          <p:cNvSpPr>
            <a:spLocks noGrp="1"/>
          </p:cNvSpPr>
          <p:nvPr>
            <p:ph type="title" idx="4294967295"/>
          </p:nvPr>
        </p:nvSpPr>
        <p:spPr>
          <a:xfrm>
            <a:off x="584462" y="135055"/>
            <a:ext cx="6490755" cy="1666501"/>
          </a:xfrm>
        </p:spPr>
        <p:txBody>
          <a:bodyPr vert="horz" lIns="91440" tIns="45720" rIns="91440" bIns="45720" rtlCol="0" anchor="b">
            <a:normAutofit/>
          </a:bodyPr>
          <a:lstStyle/>
          <a:p>
            <a:r>
              <a:rPr lang="en-US" sz="6600" dirty="0">
                <a:solidFill>
                  <a:srgbClr val="FFFFFF"/>
                </a:solidFill>
              </a:rPr>
              <a:t>The Organization</a:t>
            </a:r>
          </a:p>
        </p:txBody>
      </p:sp>
      <p:sp>
        <p:nvSpPr>
          <p:cNvPr id="13" name="Content Placeholder 2">
            <a:extLst>
              <a:ext uri="{FF2B5EF4-FFF2-40B4-BE49-F238E27FC236}">
                <a16:creationId xmlns:a16="http://schemas.microsoft.com/office/drawing/2014/main" xmlns="" id="{08FC5879-65C5-4CBF-950C-0886AC5C4E81}"/>
              </a:ext>
            </a:extLst>
          </p:cNvPr>
          <p:cNvSpPr txBox="1">
            <a:spLocks/>
          </p:cNvSpPr>
          <p:nvPr/>
        </p:nvSpPr>
        <p:spPr>
          <a:xfrm>
            <a:off x="1097279" y="2236304"/>
            <a:ext cx="5977938" cy="36526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r>
              <a:rPr lang="en-US" sz="2800" u="sng" dirty="0">
                <a:solidFill>
                  <a:srgbClr val="FFFFFF"/>
                </a:solidFill>
              </a:rPr>
              <a:t>Tools &amp; Templates</a:t>
            </a:r>
            <a:endParaRPr lang="en-US" sz="28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Reporting Template</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Due Diligence Questionnaire</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Model Limited Partnership Agreement</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Portfolio Company </a:t>
            </a:r>
            <a:r>
              <a:rPr lang="en-US" sz="2400" dirty="0" smtClean="0">
                <a:solidFill>
                  <a:srgbClr val="FFFFFF"/>
                </a:solidFill>
              </a:rPr>
              <a:t>Metrics</a:t>
            </a:r>
            <a:endParaRPr lang="en-US" sz="24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Lines of Credit </a:t>
            </a:r>
            <a:r>
              <a:rPr lang="en-US" sz="2400" dirty="0" smtClean="0">
                <a:solidFill>
                  <a:srgbClr val="FFFFFF"/>
                </a:solidFill>
              </a:rPr>
              <a:t>Guidance</a:t>
            </a:r>
          </a:p>
          <a:p>
            <a:pPr marL="285750" indent="-285750">
              <a:lnSpc>
                <a:spcPct val="150000"/>
              </a:lnSpc>
              <a:spcBef>
                <a:spcPts val="0"/>
              </a:spcBef>
              <a:spcAft>
                <a:spcPts val="0"/>
              </a:spcAft>
              <a:buSzTx/>
              <a:buFont typeface="Calibri" panose="020F0502020204030204" pitchFamily="34" charset="0"/>
              <a:buChar char="•"/>
            </a:pPr>
            <a:r>
              <a:rPr lang="en-US" sz="2400" dirty="0" smtClean="0">
                <a:solidFill>
                  <a:srgbClr val="FFFFFF"/>
                </a:solidFill>
              </a:rPr>
              <a:t>GP-led Secondary Guidance</a:t>
            </a:r>
            <a:endParaRPr lang="en-US" sz="2400" dirty="0">
              <a:solidFill>
                <a:srgbClr val="FFFFFF"/>
              </a:solidFill>
            </a:endParaRPr>
          </a:p>
        </p:txBody>
      </p:sp>
      <p:sp>
        <p:nvSpPr>
          <p:cNvPr id="29" name="Rectangle 28">
            <a:extLst>
              <a:ext uri="{FF2B5EF4-FFF2-40B4-BE49-F238E27FC236}">
                <a16:creationId xmlns:a16="http://schemas.microsoft.com/office/drawing/2014/main" xmlns="" id="{F3627338-DFDF-49A3-BA42-EBF0B4ED1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xmlns="" id="{ACE38606-29D6-4D73-9B80-6A633D29DF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470A97A5-2DA9-4FD1-9FE5-A5E5618B5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95" y="3564490"/>
            <a:ext cx="3273268" cy="3190922"/>
          </a:xfrm>
          <a:prstGeom prst="rect">
            <a:avLst/>
          </a:prstGeom>
        </p:spPr>
      </p:pic>
      <p:pic>
        <p:nvPicPr>
          <p:cNvPr id="15" name="Picture 12" descr="https://images.unsplash.com/photo-1525857072814-ae9158d155b6?ixlib=rb-0.3.5&amp;ixid=eyJhcHBfaWQiOjEyMDd9&amp;s=8de3df3abacd0772fc68d78be29eb1ef&amp;w=1000&amp;q=80">
            <a:extLst>
              <a:ext uri="{FF2B5EF4-FFF2-40B4-BE49-F238E27FC236}">
                <a16:creationId xmlns:a16="http://schemas.microsoft.com/office/drawing/2014/main" xmlns="" id="{AA53806C-0839-4B02-9536-0C0784143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80" y="12771"/>
            <a:ext cx="4568419" cy="338175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03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287B354-ECDF-4F68-9404-9E6AF55A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xmlns="" id="{04EEE3C1-EA95-4247-AB6B-608C83796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xmlns="" id="{C562E3DC-C9BF-4F5F-9845-25FF80564B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xmlns="" id="{3D67B7B4-ABB0-49C7-860C-50D0B88732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59655E30-B203-42D2-8200-B57B8FB0CC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E68F8CA-F644-4C3C-B2CC-6AE97B02D806}"/>
              </a:ext>
            </a:extLst>
          </p:cNvPr>
          <p:cNvSpPr>
            <a:spLocks noGrp="1"/>
          </p:cNvSpPr>
          <p:nvPr>
            <p:ph type="title" idx="4294967295"/>
          </p:nvPr>
        </p:nvSpPr>
        <p:spPr>
          <a:xfrm>
            <a:off x="584462" y="135055"/>
            <a:ext cx="6490755" cy="1666501"/>
          </a:xfrm>
        </p:spPr>
        <p:txBody>
          <a:bodyPr vert="horz" lIns="91440" tIns="45720" rIns="91440" bIns="45720" rtlCol="0" anchor="b">
            <a:normAutofit/>
          </a:bodyPr>
          <a:lstStyle/>
          <a:p>
            <a:r>
              <a:rPr lang="en-US" sz="6600" dirty="0">
                <a:solidFill>
                  <a:srgbClr val="FFFFFF"/>
                </a:solidFill>
              </a:rPr>
              <a:t>The Industry</a:t>
            </a:r>
          </a:p>
        </p:txBody>
      </p:sp>
      <p:sp>
        <p:nvSpPr>
          <p:cNvPr id="29" name="Rectangle 28">
            <a:extLst>
              <a:ext uri="{FF2B5EF4-FFF2-40B4-BE49-F238E27FC236}">
                <a16:creationId xmlns:a16="http://schemas.microsoft.com/office/drawing/2014/main" xmlns="" id="{F3627338-DFDF-49A3-BA42-EBF0B4ED1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xmlns="" id="{ACE38606-29D6-4D73-9B80-6A633D29DF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470A97A5-2DA9-4FD1-9FE5-A5E5618B5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95" y="3564490"/>
            <a:ext cx="3273268" cy="3190922"/>
          </a:xfrm>
          <a:prstGeom prst="rect">
            <a:avLst/>
          </a:prstGeom>
        </p:spPr>
      </p:pic>
      <p:pic>
        <p:nvPicPr>
          <p:cNvPr id="15" name="Picture 2" descr="Low-angle Photo of Four High-rise Curtain Wall Buildings Under White Clouds and Blue Sky">
            <a:extLst>
              <a:ext uri="{FF2B5EF4-FFF2-40B4-BE49-F238E27FC236}">
                <a16:creationId xmlns:a16="http://schemas.microsoft.com/office/drawing/2014/main" xmlns="" id="{45FAF658-6AE3-48A9-B452-6F3E2282C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361" y="1985"/>
            <a:ext cx="4578479" cy="339699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xmlns="" id="{A6B31964-B3D3-4117-8AD2-1298A2B8CF5B}"/>
              </a:ext>
            </a:extLst>
          </p:cNvPr>
          <p:cNvSpPr txBox="1">
            <a:spLocks/>
          </p:cNvSpPr>
          <p:nvPr/>
        </p:nvSpPr>
        <p:spPr>
          <a:xfrm>
            <a:off x="1097279" y="2236304"/>
            <a:ext cx="5977938" cy="36526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Font typeface="Calibri" panose="020F0502020204030204" pitchFamily="34" charset="0"/>
              <a:buNone/>
            </a:pPr>
            <a:r>
              <a:rPr lang="en-US" sz="2800" u="sng" dirty="0">
                <a:solidFill>
                  <a:srgbClr val="FFFFFF"/>
                </a:solidFill>
              </a:rPr>
              <a:t>Level the Playing Field</a:t>
            </a:r>
            <a:endParaRPr lang="en-US" sz="2800" dirty="0">
              <a:solidFill>
                <a:srgbClr val="FFFFFF"/>
              </a:solidFill>
            </a:endParaRP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Principles 3.o</a:t>
            </a:r>
          </a:p>
          <a:p>
            <a:pPr marL="578358" lvl="1" indent="-285750">
              <a:lnSpc>
                <a:spcPct val="150000"/>
              </a:lnSpc>
              <a:spcBef>
                <a:spcPts val="0"/>
              </a:spcBef>
              <a:spcAft>
                <a:spcPts val="0"/>
              </a:spcAft>
              <a:buFont typeface="Calibri" panose="020F0502020204030204" pitchFamily="34" charset="0"/>
              <a:buChar char="•"/>
            </a:pPr>
            <a:r>
              <a:rPr lang="en-US" sz="2400" i="1" dirty="0">
                <a:solidFill>
                  <a:srgbClr val="FFFFFF"/>
                </a:solidFill>
              </a:rPr>
              <a:t>Alignment, Transparency, Governance</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LP-GP Roundtables</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Regulatory Efforts &amp; Policy Forum</a:t>
            </a:r>
          </a:p>
          <a:p>
            <a:pPr marL="285750" indent="-285750">
              <a:lnSpc>
                <a:spcPct val="150000"/>
              </a:lnSpc>
              <a:spcBef>
                <a:spcPts val="0"/>
              </a:spcBef>
              <a:spcAft>
                <a:spcPts val="0"/>
              </a:spcAft>
              <a:buSzTx/>
              <a:buFont typeface="Calibri" panose="020F0502020204030204" pitchFamily="34" charset="0"/>
              <a:buChar char="•"/>
            </a:pPr>
            <a:r>
              <a:rPr lang="en-US" sz="2400" dirty="0">
                <a:solidFill>
                  <a:srgbClr val="FFFFFF"/>
                </a:solidFill>
              </a:rPr>
              <a:t>Diversity &amp; Inclusion</a:t>
            </a:r>
          </a:p>
        </p:txBody>
      </p:sp>
    </p:spTree>
    <p:extLst>
      <p:ext uri="{BB962C8B-B14F-4D97-AF65-F5344CB8AC3E}">
        <p14:creationId xmlns:p14="http://schemas.microsoft.com/office/powerpoint/2010/main" val="113729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C6507-D49B-4D43-B8EA-68B79F670923}"/>
              </a:ext>
            </a:extLst>
          </p:cNvPr>
          <p:cNvSpPr>
            <a:spLocks noGrp="1"/>
          </p:cNvSpPr>
          <p:nvPr>
            <p:ph type="title"/>
          </p:nvPr>
        </p:nvSpPr>
        <p:spPr>
          <a:xfrm>
            <a:off x="1097280" y="5409774"/>
            <a:ext cx="10113645" cy="822960"/>
          </a:xfrm>
        </p:spPr>
        <p:txBody>
          <a:bodyPr/>
          <a:lstStyle/>
          <a:p>
            <a:pPr algn="ctr"/>
            <a:r>
              <a:rPr lang="en-US" sz="6600" dirty="0"/>
              <a:t>Serving LPs Globally</a:t>
            </a:r>
          </a:p>
        </p:txBody>
      </p:sp>
      <p:graphicFrame>
        <p:nvGraphicFramePr>
          <p:cNvPr id="6" name="Chart 5">
            <a:extLst>
              <a:ext uri="{FF2B5EF4-FFF2-40B4-BE49-F238E27FC236}">
                <a16:creationId xmlns="" xmlns:a16="http://schemas.microsoft.com/office/drawing/2014/main" id="{912392D3-B165-47A4-B90D-750996A73EBC}"/>
              </a:ext>
            </a:extLst>
          </p:cNvPr>
          <p:cNvGraphicFramePr>
            <a:graphicFrameLocks/>
          </p:cNvGraphicFramePr>
          <p:nvPr>
            <p:extLst/>
          </p:nvPr>
        </p:nvGraphicFramePr>
        <p:xfrm>
          <a:off x="0" y="964903"/>
          <a:ext cx="5674782" cy="3799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 xmlns:a16="http://schemas.microsoft.com/office/drawing/2014/main" id="{7BF20737-1CF8-4A81-B6C3-8CF53E8877F7}"/>
              </a:ext>
            </a:extLst>
          </p:cNvPr>
          <p:cNvGraphicFramePr>
            <a:graphicFrameLocks/>
          </p:cNvGraphicFramePr>
          <p:nvPr>
            <p:extLst/>
          </p:nvPr>
        </p:nvGraphicFramePr>
        <p:xfrm>
          <a:off x="6517220" y="964903"/>
          <a:ext cx="5659967" cy="379941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 xmlns:a16="http://schemas.microsoft.com/office/drawing/2014/main" id="{7EB09F32-983C-499D-BA72-10932220783B}"/>
              </a:ext>
            </a:extLst>
          </p:cNvPr>
          <p:cNvSpPr txBox="1"/>
          <p:nvPr/>
        </p:nvSpPr>
        <p:spPr>
          <a:xfrm>
            <a:off x="4784633" y="371621"/>
            <a:ext cx="2401748" cy="2708434"/>
          </a:xfrm>
          <a:prstGeom prst="rect">
            <a:avLst/>
          </a:prstGeom>
          <a:noFill/>
        </p:spPr>
        <p:txBody>
          <a:bodyPr wrap="none" rtlCol="0">
            <a:spAutoFit/>
          </a:bodyPr>
          <a:lstStyle/>
          <a:p>
            <a:pPr algn="ctr"/>
            <a:r>
              <a:rPr lang="en-US" sz="2800" b="1" dirty="0"/>
              <a:t>Individual Role</a:t>
            </a:r>
          </a:p>
          <a:p>
            <a:pPr algn="ctr"/>
            <a:endParaRPr lang="en-US" sz="1400" dirty="0"/>
          </a:p>
          <a:p>
            <a:pPr algn="ctr"/>
            <a:r>
              <a:rPr lang="en-US" sz="1600" dirty="0"/>
              <a:t>CIO</a:t>
            </a:r>
          </a:p>
          <a:p>
            <a:pPr algn="ctr"/>
            <a:r>
              <a:rPr lang="en-US" sz="1600" dirty="0"/>
              <a:t>Head of Private Equity</a:t>
            </a:r>
          </a:p>
          <a:p>
            <a:pPr algn="ctr"/>
            <a:r>
              <a:rPr lang="en-US" sz="1600" dirty="0"/>
              <a:t>Portfolio Manager</a:t>
            </a:r>
          </a:p>
          <a:p>
            <a:pPr algn="ctr"/>
            <a:r>
              <a:rPr lang="en-US" sz="1600" dirty="0"/>
              <a:t>Associate/Analyst</a:t>
            </a:r>
          </a:p>
          <a:p>
            <a:pPr algn="ctr"/>
            <a:r>
              <a:rPr lang="en-US" sz="1600" dirty="0"/>
              <a:t>Legal</a:t>
            </a:r>
          </a:p>
          <a:p>
            <a:pPr algn="ctr"/>
            <a:r>
              <a:rPr lang="en-US" sz="1600" dirty="0"/>
              <a:t>Compliance</a:t>
            </a:r>
          </a:p>
          <a:p>
            <a:pPr algn="ctr"/>
            <a:r>
              <a:rPr lang="en-US" sz="1600" dirty="0"/>
              <a:t>Operations</a:t>
            </a:r>
          </a:p>
          <a:p>
            <a:pPr algn="ctr"/>
            <a:endParaRPr lang="en-US" sz="1600" b="1" dirty="0"/>
          </a:p>
        </p:txBody>
      </p:sp>
      <p:sp>
        <p:nvSpPr>
          <p:cNvPr id="3" name="TextBox 2"/>
          <p:cNvSpPr txBox="1"/>
          <p:nvPr/>
        </p:nvSpPr>
        <p:spPr>
          <a:xfrm>
            <a:off x="2091289" y="2541445"/>
            <a:ext cx="1492203" cy="646331"/>
          </a:xfrm>
          <a:prstGeom prst="rect">
            <a:avLst/>
          </a:prstGeom>
          <a:noFill/>
        </p:spPr>
        <p:txBody>
          <a:bodyPr wrap="none" rtlCol="0">
            <a:spAutoFit/>
          </a:bodyPr>
          <a:lstStyle/>
          <a:p>
            <a:pPr algn="ctr"/>
            <a:r>
              <a:rPr lang="en-US" b="1" dirty="0" smtClean="0"/>
              <a:t>500+</a:t>
            </a:r>
          </a:p>
          <a:p>
            <a:pPr algn="ctr"/>
            <a:r>
              <a:rPr lang="en-US" b="1" dirty="0" smtClean="0"/>
              <a:t>Organizations</a:t>
            </a:r>
            <a:endParaRPr lang="en-US" b="1" dirty="0"/>
          </a:p>
        </p:txBody>
      </p:sp>
      <p:sp>
        <p:nvSpPr>
          <p:cNvPr id="9" name="TextBox 8"/>
          <p:cNvSpPr txBox="1"/>
          <p:nvPr/>
        </p:nvSpPr>
        <p:spPr>
          <a:xfrm>
            <a:off x="8797469" y="2433724"/>
            <a:ext cx="1099468" cy="646331"/>
          </a:xfrm>
          <a:prstGeom prst="rect">
            <a:avLst/>
          </a:prstGeom>
          <a:noFill/>
        </p:spPr>
        <p:txBody>
          <a:bodyPr wrap="none" rtlCol="0">
            <a:spAutoFit/>
          </a:bodyPr>
          <a:lstStyle/>
          <a:p>
            <a:pPr algn="ctr"/>
            <a:r>
              <a:rPr lang="en-US" b="1" smtClean="0"/>
              <a:t>50+</a:t>
            </a:r>
            <a:endParaRPr lang="en-US" b="1" dirty="0" smtClean="0"/>
          </a:p>
          <a:p>
            <a:pPr algn="ctr"/>
            <a:r>
              <a:rPr lang="en-US" b="1" dirty="0" smtClean="0"/>
              <a:t>Countries</a:t>
            </a:r>
            <a:endParaRPr lang="en-US" b="1" dirty="0"/>
          </a:p>
        </p:txBody>
      </p:sp>
    </p:spTree>
    <p:extLst>
      <p:ext uri="{BB962C8B-B14F-4D97-AF65-F5344CB8AC3E}">
        <p14:creationId xmlns:p14="http://schemas.microsoft.com/office/powerpoint/2010/main" val="369851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1D4AF-85BA-416B-BACE-EF31D7F46AD3}"/>
              </a:ext>
            </a:extLst>
          </p:cNvPr>
          <p:cNvSpPr>
            <a:spLocks noGrp="1"/>
          </p:cNvSpPr>
          <p:nvPr>
            <p:ph type="ctrTitle"/>
          </p:nvPr>
        </p:nvSpPr>
        <p:spPr>
          <a:xfrm>
            <a:off x="1187996" y="2605849"/>
            <a:ext cx="9816007" cy="1646302"/>
          </a:xfrm>
        </p:spPr>
        <p:txBody>
          <a:bodyPr>
            <a:normAutofit/>
          </a:bodyPr>
          <a:lstStyle/>
          <a:p>
            <a:pPr algn="ctr"/>
            <a:r>
              <a:rPr lang="en-US" sz="4400" dirty="0">
                <a:solidFill>
                  <a:schemeClr val="tx1"/>
                </a:solidFill>
              </a:rPr>
              <a:t>Thank You!</a:t>
            </a:r>
          </a:p>
        </p:txBody>
      </p:sp>
      <p:pic>
        <p:nvPicPr>
          <p:cNvPr id="6" name="Picture 5">
            <a:extLst>
              <a:ext uri="{FF2B5EF4-FFF2-40B4-BE49-F238E27FC236}">
                <a16:creationId xmlns:a16="http://schemas.microsoft.com/office/drawing/2014/main" xmlns="" id="{C9E34B56-E6A1-42FD-937D-2E6222D4F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860" y="458230"/>
            <a:ext cx="2572280" cy="2507569"/>
          </a:xfrm>
          <a:prstGeom prst="rect">
            <a:avLst/>
          </a:prstGeom>
        </p:spPr>
      </p:pic>
    </p:spTree>
    <p:extLst>
      <p:ext uri="{BB962C8B-B14F-4D97-AF65-F5344CB8AC3E}">
        <p14:creationId xmlns:p14="http://schemas.microsoft.com/office/powerpoint/2010/main" val="6586170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12288</TotalTime>
  <Words>1462</Words>
  <Application>Microsoft Office PowerPoint</Application>
  <PresentationFormat>Custom</PresentationFormat>
  <Paragraphs>109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Retrospect</vt:lpstr>
      <vt:lpstr>The What and the Why</vt:lpstr>
      <vt:lpstr>The WHAT</vt:lpstr>
      <vt:lpstr>The WHY</vt:lpstr>
      <vt:lpstr>The Individual</vt:lpstr>
      <vt:lpstr>The Organization</vt:lpstr>
      <vt:lpstr>The Industry</vt:lpstr>
      <vt:lpstr>Serving LPs Globally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Update</dc:title>
  <dc:creator>Steve Nelson</dc:creator>
  <cp:lastModifiedBy>Pauline Nelson</cp:lastModifiedBy>
  <cp:revision>57</cp:revision>
  <cp:lastPrinted>2019-04-28T19:55:53Z</cp:lastPrinted>
  <dcterms:created xsi:type="dcterms:W3CDTF">2018-08-27T06:29:51Z</dcterms:created>
  <dcterms:modified xsi:type="dcterms:W3CDTF">2019-08-08T21:15:31Z</dcterms:modified>
</cp:coreProperties>
</file>